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5143500" cx="9144000"/>
  <p:notesSz cx="6858000" cy="9144000"/>
  <p:embeddedFontLst>
    <p:embeddedFont>
      <p:font typeface="Montserrat"/>
      <p:regular r:id="rId14"/>
      <p:bold r:id="rId15"/>
      <p:italic r:id="rId16"/>
      <p:boldItalic r:id="rId17"/>
    </p:embeddedFont>
    <p:embeddedFont>
      <p:font typeface="Lato"/>
      <p:regular r:id="rId18"/>
      <p:bold r:id="rId19"/>
      <p:italic r:id="rId20"/>
      <p:boldItalic r:id="rId21"/>
    </p:embeddedFont>
    <p:embeddedFont>
      <p:font typeface="Average"/>
      <p:regular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italic.fntdata"/><Relationship Id="rId11" Type="http://schemas.openxmlformats.org/officeDocument/2006/relationships/slide" Target="slides/slide6.xml"/><Relationship Id="rId22" Type="http://schemas.openxmlformats.org/officeDocument/2006/relationships/font" Target="fonts/Average-regular.fntdata"/><Relationship Id="rId10" Type="http://schemas.openxmlformats.org/officeDocument/2006/relationships/slide" Target="slides/slide5.xml"/><Relationship Id="rId21" Type="http://schemas.openxmlformats.org/officeDocument/2006/relationships/font" Target="fonts/Lato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Montserrat-bold.fntdata"/><Relationship Id="rId14" Type="http://schemas.openxmlformats.org/officeDocument/2006/relationships/font" Target="fonts/Montserrat-regular.fntdata"/><Relationship Id="rId17" Type="http://schemas.openxmlformats.org/officeDocument/2006/relationships/font" Target="fonts/Montserrat-boldItalic.fntdata"/><Relationship Id="rId16" Type="http://schemas.openxmlformats.org/officeDocument/2006/relationships/font" Target="fonts/Montserrat-italic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Lato-bold.fntdata"/><Relationship Id="rId6" Type="http://schemas.openxmlformats.org/officeDocument/2006/relationships/slide" Target="slides/slide1.xml"/><Relationship Id="rId18" Type="http://schemas.openxmlformats.org/officeDocument/2006/relationships/font" Target="fonts/Lato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f87997393_0_7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1f87997393_0_7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f87997393_0_8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1f87997393_0_8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f87997393_0_8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1f87997393_0_8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33467d40d40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33467d40d40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f87997393_0_12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1f87997393_0_12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32e3dca3258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32e3dca3258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1f87997393_0_15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1f87997393_0_15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17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Relationship Id="rId6" Type="http://schemas.openxmlformats.org/officeDocument/2006/relationships/slide" Target="/ppt/slides/slide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Google Shape;10;p2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Google Shape;11;p2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2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1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Google Shape;171;p1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1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Google Shape;17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179" name="Google Shape;179;p1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1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Google Shape;20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206" name="Google Shape;206;p14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4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4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4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Google Shape;213;p16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1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217" name="Google Shape;217;p16">
            <a:hlinkClick action="ppaction://hlinksldjump" r:id="rId3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">
            <a:hlinkClick action="ppaction://hlinksldjump" r:id="rId4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6">
            <a:hlinkClick action="ppaction://hlinksldjump" r:id="rId5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6">
            <a:hlinkClick action="ppaction://hlinksldjump" r:id="rId6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39" name="Google Shape;39;p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64" name="Google Shape;64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6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6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6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6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6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101" name="Google Shape;101;p7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8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0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0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1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jpg"/><Relationship Id="rId4" Type="http://schemas.openxmlformats.org/officeDocument/2006/relationships/image" Target="../media/image7.png"/><Relationship Id="rId5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Relationship Id="rId4" Type="http://schemas.openxmlformats.org/officeDocument/2006/relationships/image" Target="../media/image1.png"/><Relationship Id="rId5" Type="http://schemas.openxmlformats.org/officeDocument/2006/relationships/image" Target="../media/image9.png"/><Relationship Id="rId6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>
                <a:latin typeface="Arial"/>
                <a:ea typeface="Arial"/>
                <a:cs typeface="Arial"/>
                <a:sym typeface="Arial"/>
              </a:rPr>
              <a:t>캡스톤디자인I 계획발표</a:t>
            </a:r>
            <a:endParaRPr sz="3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p17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ko"/>
              <a:t>20181619 </a:t>
            </a:r>
            <a:r>
              <a:rPr lang="ko"/>
              <a:t>백영민</a:t>
            </a:r>
            <a:endParaRPr/>
          </a:p>
        </p:txBody>
      </p:sp>
      <p:sp>
        <p:nvSpPr>
          <p:cNvPr id="230" name="Google Shape;230;p17"/>
          <p:cNvSpPr txBox="1"/>
          <p:nvPr>
            <p:ph idx="1" type="subTitle"/>
          </p:nvPr>
        </p:nvSpPr>
        <p:spPr>
          <a:xfrm>
            <a:off x="3957875" y="2192850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25400" marR="2540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Arial"/>
                <a:ea typeface="Arial"/>
                <a:cs typeface="Arial"/>
                <a:sym typeface="Arial"/>
              </a:rPr>
              <a:t>AI를 이용한 졸음운전방지 애플리케이션 제작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8"/>
          <p:cNvSpPr txBox="1"/>
          <p:nvPr/>
        </p:nvSpPr>
        <p:spPr>
          <a:xfrm>
            <a:off x="1297500" y="858213"/>
            <a:ext cx="7038900" cy="4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목차</a:t>
            </a:r>
            <a:endParaRPr sz="2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6" name="Google Shape;236;p18"/>
          <p:cNvSpPr txBox="1"/>
          <p:nvPr/>
        </p:nvSpPr>
        <p:spPr>
          <a:xfrm>
            <a:off x="1294300" y="1790187"/>
            <a:ext cx="5127600" cy="24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-"/>
            </a:pPr>
            <a:r>
              <a:rPr lang="ko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배경 및 필요성</a:t>
            </a:r>
            <a:endParaRPr sz="18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-"/>
            </a:pPr>
            <a:r>
              <a:rPr lang="ko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연구목표 및 계획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900"/>
              </a:spcBef>
              <a:spcAft>
                <a:spcPts val="90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배경 및 필요성</a:t>
            </a:r>
            <a:endParaRPr/>
          </a:p>
        </p:txBody>
      </p:sp>
      <p:sp>
        <p:nvSpPr>
          <p:cNvPr id="242" name="Google Shape;242;p19"/>
          <p:cNvSpPr txBox="1"/>
          <p:nvPr>
            <p:ph idx="1" type="body"/>
          </p:nvPr>
        </p:nvSpPr>
        <p:spPr>
          <a:xfrm>
            <a:off x="1878300" y="1233750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Char char="●"/>
            </a:pPr>
            <a:r>
              <a:rPr lang="ko">
                <a:solidFill>
                  <a:srgbClr val="FFFFFF"/>
                </a:solidFill>
              </a:rPr>
              <a:t>교통사고 발생률</a:t>
            </a:r>
            <a:endParaRPr>
              <a:solidFill>
                <a:srgbClr val="FFFFFF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○"/>
            </a:pPr>
            <a:r>
              <a:rPr lang="ko">
                <a:solidFill>
                  <a:srgbClr val="FFFFFF"/>
                </a:solidFill>
              </a:rPr>
              <a:t>근 10년간의 교통사고 발생원인을 보았을 때 졸음,주시태만의 비율이 굉장히 높다.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243" name="Google Shape;24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9300" y="3041675"/>
            <a:ext cx="2676525" cy="171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58225" y="2194950"/>
            <a:ext cx="5633374" cy="25612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배경 및 필요성</a:t>
            </a:r>
            <a:endParaRPr/>
          </a:p>
        </p:txBody>
      </p:sp>
      <p:sp>
        <p:nvSpPr>
          <p:cNvPr id="250" name="Google Shape;250;p20"/>
          <p:cNvSpPr txBox="1"/>
          <p:nvPr>
            <p:ph idx="1" type="body"/>
          </p:nvPr>
        </p:nvSpPr>
        <p:spPr>
          <a:xfrm>
            <a:off x="1297500" y="1233750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ko" sz="1400">
                <a:solidFill>
                  <a:srgbClr val="FFFFFF"/>
                </a:solidFill>
              </a:rPr>
              <a:t>이미지 분석이란?</a:t>
            </a:r>
            <a:endParaRPr sz="1400">
              <a:solidFill>
                <a:srgbClr val="FFFFFF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</a:pPr>
            <a:r>
              <a:rPr lang="ko" sz="1200">
                <a:solidFill>
                  <a:srgbClr val="FFFFFF"/>
                </a:solidFill>
              </a:rPr>
              <a:t>컴퓨터가 이미지의 구조, 모양, 색상 등을 분석해 특징을 추출하는 기술</a:t>
            </a:r>
            <a:endParaRPr sz="1200">
              <a:solidFill>
                <a:srgbClr val="FFFFFF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</a:pPr>
            <a:r>
              <a:rPr lang="ko" sz="1200">
                <a:solidFill>
                  <a:srgbClr val="FFFFFF"/>
                </a:solidFill>
              </a:rPr>
              <a:t>이미지 분류, 물체 인식, 얼굴 인식 등에 활용</a:t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251" name="Google Shape;251;p20"/>
          <p:cNvSpPr txBox="1"/>
          <p:nvPr>
            <p:ph idx="1" type="body"/>
          </p:nvPr>
        </p:nvSpPr>
        <p:spPr>
          <a:xfrm>
            <a:off x="1297500" y="2200313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63500" rtl="0" algn="l"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●"/>
            </a:pPr>
            <a:r>
              <a:rPr lang="ko" sz="1400">
                <a:solidFill>
                  <a:srgbClr val="FFFFFF"/>
                </a:solidFill>
              </a:rPr>
              <a:t>이미지 분석의 활용 사례 </a:t>
            </a:r>
            <a:endParaRPr sz="1400">
              <a:solidFill>
                <a:srgbClr val="FFFFFF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Lato"/>
              <a:buChar char="○"/>
            </a:pPr>
            <a:r>
              <a:rPr lang="ko" sz="1200">
                <a:solidFill>
                  <a:srgbClr val="FFFFFF"/>
                </a:solidFill>
              </a:rPr>
              <a:t>특정 브랜드 또는 개체가 있는지 확인</a:t>
            </a:r>
            <a:endParaRPr sz="1200">
              <a:solidFill>
                <a:srgbClr val="FFFFFF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Lato"/>
              <a:buChar char="○"/>
            </a:pPr>
            <a:r>
              <a:rPr lang="ko" sz="1200">
                <a:solidFill>
                  <a:srgbClr val="FFFFFF"/>
                </a:solidFill>
              </a:rPr>
              <a:t>사람 얼굴이 있는지 확인</a:t>
            </a:r>
            <a:endParaRPr sz="1200">
              <a:solidFill>
                <a:srgbClr val="FFFFFF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Lato"/>
              <a:buChar char="○"/>
            </a:pPr>
            <a:r>
              <a:rPr lang="ko" sz="1200">
                <a:solidFill>
                  <a:srgbClr val="FFFFFF"/>
                </a:solidFill>
              </a:rPr>
              <a:t>동일인 여부 확인</a:t>
            </a:r>
            <a:endParaRPr sz="1200">
              <a:solidFill>
                <a:srgbClr val="FFFFFF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Lato"/>
              <a:buChar char="○"/>
            </a:pPr>
            <a:r>
              <a:rPr lang="ko" sz="1200">
                <a:solidFill>
                  <a:srgbClr val="FFFFFF"/>
                </a:solidFill>
              </a:rPr>
              <a:t>이미지 분류</a:t>
            </a:r>
            <a:endParaRPr sz="1200">
              <a:solidFill>
                <a:srgbClr val="FFFFFF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Lato"/>
              <a:buChar char="○"/>
            </a:pPr>
            <a:r>
              <a:rPr lang="ko" sz="1200">
                <a:solidFill>
                  <a:srgbClr val="FFFFFF"/>
                </a:solidFill>
              </a:rPr>
              <a:t>물체 인식</a:t>
            </a:r>
            <a:endParaRPr sz="1200">
              <a:solidFill>
                <a:srgbClr val="FFFFFF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Lato"/>
              <a:buChar char="○"/>
            </a:pPr>
            <a:r>
              <a:rPr lang="ko" sz="1200">
                <a:solidFill>
                  <a:srgbClr val="FFFFFF"/>
                </a:solidFill>
              </a:rPr>
              <a:t>얼굴 인식</a:t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252" name="Google Shape;252;p20"/>
          <p:cNvSpPr txBox="1"/>
          <p:nvPr>
            <p:ph idx="1" type="body"/>
          </p:nvPr>
        </p:nvSpPr>
        <p:spPr>
          <a:xfrm>
            <a:off x="3872400" y="4764925"/>
            <a:ext cx="5744700" cy="3786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ko" sz="900">
                <a:solidFill>
                  <a:srgbClr val="FFFFFF"/>
                </a:solidFill>
              </a:rPr>
              <a:t>출처 : h</a:t>
            </a:r>
            <a:r>
              <a:rPr lang="ko" sz="900">
                <a:solidFill>
                  <a:srgbClr val="FFFFFF"/>
                </a:solidFill>
              </a:rPr>
              <a:t>ttps://medium.com/analytics-vidhya/object-detection-with-opencv-step-by-step-6c49a9cc1ff0</a:t>
            </a:r>
            <a:endParaRPr sz="800">
              <a:solidFill>
                <a:srgbClr val="FFFFFF"/>
              </a:solidFill>
            </a:endParaRPr>
          </a:p>
        </p:txBody>
      </p:sp>
      <p:pic>
        <p:nvPicPr>
          <p:cNvPr id="253" name="Google Shape;25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8975" y="2200328"/>
            <a:ext cx="3453975" cy="229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배경 및 필요성</a:t>
            </a:r>
            <a:endParaRPr/>
          </a:p>
        </p:txBody>
      </p:sp>
      <p:sp>
        <p:nvSpPr>
          <p:cNvPr id="259" name="Google Shape;259;p21"/>
          <p:cNvSpPr txBox="1"/>
          <p:nvPr>
            <p:ph idx="1" type="body"/>
          </p:nvPr>
        </p:nvSpPr>
        <p:spPr>
          <a:xfrm>
            <a:off x="4383138" y="1983988"/>
            <a:ext cx="4318500" cy="1766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ko" sz="1400">
                <a:solidFill>
                  <a:srgbClr val="FFFFFF"/>
                </a:solidFill>
              </a:rPr>
              <a:t>OpenCV</a:t>
            </a:r>
            <a:endParaRPr sz="1400">
              <a:solidFill>
                <a:srgbClr val="FFFFFF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</a:pPr>
            <a:r>
              <a:rPr lang="ko" sz="1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Open Source Computer Vision의 약자로 </a:t>
            </a:r>
            <a:r>
              <a:rPr b="1" lang="ko" sz="1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영상 처리에 사용할 수 있는 오픈 소스 라이브러리</a:t>
            </a:r>
            <a:endParaRPr b="1" sz="105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</a:pPr>
            <a:r>
              <a:rPr lang="ko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이미지나 동영상에서 물체검출, 추적, 특징추출, 패턴인식, 얼굴인식 등의 작업을 수행한다.</a:t>
            </a:r>
            <a:endParaRPr b="1" sz="105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9144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260" name="Google Shape;26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26150" y="393753"/>
            <a:ext cx="1010253" cy="134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8088" y="1781188"/>
            <a:ext cx="3897000" cy="2172330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21"/>
          <p:cNvSpPr txBox="1"/>
          <p:nvPr>
            <p:ph idx="1" type="body"/>
          </p:nvPr>
        </p:nvSpPr>
        <p:spPr>
          <a:xfrm>
            <a:off x="5417725" y="4764900"/>
            <a:ext cx="3955500" cy="3786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ko" sz="900">
                <a:solidFill>
                  <a:srgbClr val="FFFFFF"/>
                </a:solidFill>
              </a:rPr>
              <a:t>출처 : http://journal.cg-korea.org/archive/view_article?pid=jkcgs-24-4-1</a:t>
            </a:r>
            <a:endParaRPr sz="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2"/>
          <p:cNvSpPr txBox="1"/>
          <p:nvPr>
            <p:ph idx="1" type="body"/>
          </p:nvPr>
        </p:nvSpPr>
        <p:spPr>
          <a:xfrm>
            <a:off x="5637800" y="2114700"/>
            <a:ext cx="32376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ko" sz="1400">
                <a:latin typeface="Arial"/>
                <a:ea typeface="Arial"/>
                <a:cs typeface="Arial"/>
                <a:sym typeface="Arial"/>
              </a:rPr>
              <a:t>본 프로젝트의 최종적인 목표는 교통사고의 원인인 졸음운전 사고율을 줄이는 것이다.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68" name="Google Shape;268;p22"/>
          <p:cNvGrpSpPr/>
          <p:nvPr/>
        </p:nvGrpSpPr>
        <p:grpSpPr>
          <a:xfrm>
            <a:off x="3735320" y="1050307"/>
            <a:ext cx="1662185" cy="3304690"/>
            <a:chOff x="3983627" y="1676395"/>
            <a:chExt cx="1449538" cy="2881914"/>
          </a:xfrm>
        </p:grpSpPr>
        <p:sp>
          <p:nvSpPr>
            <p:cNvPr id="269" name="Google Shape;269;p22"/>
            <p:cNvSpPr/>
            <p:nvPr/>
          </p:nvSpPr>
          <p:spPr>
            <a:xfrm rot="-5400000">
              <a:off x="3276827" y="2404608"/>
              <a:ext cx="2860500" cy="14469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22"/>
            <p:cNvSpPr/>
            <p:nvPr/>
          </p:nvSpPr>
          <p:spPr>
            <a:xfrm rot="-5400000">
              <a:off x="3279465" y="2383195"/>
              <a:ext cx="2860500" cy="14469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22"/>
            <p:cNvSpPr/>
            <p:nvPr/>
          </p:nvSpPr>
          <p:spPr>
            <a:xfrm>
              <a:off x="4473243" y="4300359"/>
              <a:ext cx="472800" cy="768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272" name="Google Shape;272;p22"/>
          <p:cNvPicPr preferRelativeResize="0"/>
          <p:nvPr/>
        </p:nvPicPr>
        <p:blipFill rotWithShape="1">
          <a:blip r:embed="rId3">
            <a:alphaModFix/>
          </a:blip>
          <a:srcRect b="24455" l="37035" r="37029" t="24455"/>
          <a:stretch/>
        </p:blipFill>
        <p:spPr>
          <a:xfrm>
            <a:off x="3735424" y="1050131"/>
            <a:ext cx="1659300" cy="2833500"/>
          </a:xfrm>
          <a:prstGeom prst="round2SameRect">
            <a:avLst>
              <a:gd fmla="val 4129" name="adj1"/>
              <a:gd fmla="val 0" name="adj2"/>
            </a:avLst>
          </a:prstGeom>
          <a:noFill/>
          <a:ln>
            <a:noFill/>
          </a:ln>
        </p:spPr>
      </p:pic>
      <p:sp>
        <p:nvSpPr>
          <p:cNvPr id="273" name="Google Shape;273;p22"/>
          <p:cNvSpPr txBox="1"/>
          <p:nvPr>
            <p:ph idx="2"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/>
              <a:t>연구목표 및 계획</a:t>
            </a:r>
            <a:endParaRPr sz="2400"/>
          </a:p>
        </p:txBody>
      </p:sp>
      <p:sp>
        <p:nvSpPr>
          <p:cNvPr id="274" name="Google Shape;274;p22"/>
          <p:cNvSpPr txBox="1"/>
          <p:nvPr>
            <p:ph idx="4294967295" type="body"/>
          </p:nvPr>
        </p:nvSpPr>
        <p:spPr>
          <a:xfrm>
            <a:off x="253500" y="1538475"/>
            <a:ext cx="3574500" cy="1766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ko" sz="1400">
                <a:solidFill>
                  <a:srgbClr val="FFFFFF"/>
                </a:solidFill>
              </a:rPr>
              <a:t>졸음운전 방지 애플리케이션</a:t>
            </a:r>
            <a:endParaRPr sz="1400">
              <a:solidFill>
                <a:srgbClr val="FFFFFF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○"/>
            </a:pPr>
            <a:r>
              <a:rPr lang="ko">
                <a:solidFill>
                  <a:srgbClr val="FFFFFF"/>
                </a:solidFill>
              </a:rPr>
              <a:t>운전자의 얼굴각도, 눈 깜빡임 등의 </a:t>
            </a:r>
            <a:r>
              <a:rPr lang="ko"/>
              <a:t>얼굴패턴을 분석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ko"/>
              <a:t>분석된 데이터를 통해 운전자에게 경고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ko" sz="1400">
                <a:latin typeface="Montserrat"/>
                <a:ea typeface="Montserrat"/>
                <a:cs typeface="Montserrat"/>
                <a:sym typeface="Montserrat"/>
              </a:rPr>
              <a:t>라즈베리파이를 이용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Char char="○"/>
            </a:pPr>
            <a:r>
              <a:rPr lang="ko">
                <a:latin typeface="Montserrat"/>
                <a:ea typeface="Montserrat"/>
                <a:cs typeface="Montserrat"/>
                <a:sym typeface="Montserrat"/>
              </a:rPr>
              <a:t>프로젝트를 진행하기 위한 환경으로 라즈베리파이를 사용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Char char="○"/>
            </a:pPr>
            <a:r>
              <a:rPr lang="ko">
                <a:latin typeface="Montserrat"/>
                <a:ea typeface="Montserrat"/>
                <a:cs typeface="Montserrat"/>
                <a:sym typeface="Montserrat"/>
              </a:rPr>
              <a:t>OpenCV 라이브러리를 사용하여 표정 인식 애플리케이션을 제작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275" name="Google Shape;275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88375" y="2262975"/>
            <a:ext cx="1706349" cy="1371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33000" y="1434374"/>
            <a:ext cx="678000" cy="70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/>
              <a:t>연구</a:t>
            </a:r>
            <a:r>
              <a:rPr lang="ko" sz="2400"/>
              <a:t>목표 및 계획</a:t>
            </a:r>
            <a:endParaRPr sz="2400"/>
          </a:p>
        </p:txBody>
      </p:sp>
      <p:sp>
        <p:nvSpPr>
          <p:cNvPr id="282" name="Google Shape;282;p23"/>
          <p:cNvSpPr txBox="1"/>
          <p:nvPr>
            <p:ph idx="1" type="body"/>
          </p:nvPr>
        </p:nvSpPr>
        <p:spPr>
          <a:xfrm>
            <a:off x="6288975" y="57425"/>
            <a:ext cx="2855100" cy="8220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</a:rPr>
              <a:t>출처 : </a:t>
            </a:r>
            <a:r>
              <a:rPr lang="ko" sz="900">
                <a:solidFill>
                  <a:srgbClr val="FFFFFF"/>
                </a:solidFill>
              </a:rPr>
              <a:t>https://tech.kakaoenterprise.com/63</a:t>
            </a:r>
            <a:endParaRPr sz="900"/>
          </a:p>
          <a:p>
            <a:pPr indent="0" lvl="0" marL="0" rtl="0" algn="r">
              <a:lnSpc>
                <a:spcPct val="2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ko" sz="900"/>
              <a:t>https://pixabay.com/ko/</a:t>
            </a:r>
            <a:endParaRPr sz="9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900">
              <a:solidFill>
                <a:srgbClr val="FFFFFF"/>
              </a:solidFill>
            </a:endParaRPr>
          </a:p>
        </p:txBody>
      </p:sp>
      <p:pic>
        <p:nvPicPr>
          <p:cNvPr id="283" name="Google Shape;28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58674" y="3259001"/>
            <a:ext cx="3226666" cy="1345350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23"/>
          <p:cNvSpPr txBox="1"/>
          <p:nvPr/>
        </p:nvSpPr>
        <p:spPr>
          <a:xfrm>
            <a:off x="3866403" y="2342850"/>
            <a:ext cx="1411200" cy="7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데이터 전처리 및 </a:t>
            </a:r>
            <a:endParaRPr sz="1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졸음운전 식별</a:t>
            </a:r>
            <a:endParaRPr sz="1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85" name="Google Shape;285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15450" y="594199"/>
            <a:ext cx="1313100" cy="1748650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23"/>
          <p:cNvSpPr/>
          <p:nvPr/>
        </p:nvSpPr>
        <p:spPr>
          <a:xfrm rot="-2217688">
            <a:off x="1900335" y="1782349"/>
            <a:ext cx="1501802" cy="891421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7" name="Google Shape;287;p23"/>
          <p:cNvSpPr/>
          <p:nvPr/>
        </p:nvSpPr>
        <p:spPr>
          <a:xfrm flipH="1" rot="-8582312">
            <a:off x="5822285" y="1934749"/>
            <a:ext cx="1501802" cy="891421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88" name="Google Shape;288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9350" y="2604235"/>
            <a:ext cx="2132986" cy="1803039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23"/>
          <p:cNvSpPr txBox="1"/>
          <p:nvPr/>
        </p:nvSpPr>
        <p:spPr>
          <a:xfrm>
            <a:off x="357187" y="4493500"/>
            <a:ext cx="1797300" cy="7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영상 데이터 추출</a:t>
            </a:r>
            <a:endParaRPr sz="1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90" name="Google Shape;290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21701" y="3035651"/>
            <a:ext cx="2132976" cy="1456425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23"/>
          <p:cNvSpPr txBox="1"/>
          <p:nvPr/>
        </p:nvSpPr>
        <p:spPr>
          <a:xfrm>
            <a:off x="6925287" y="4493500"/>
            <a:ext cx="1797300" cy="7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스피커를 사용하여</a:t>
            </a:r>
            <a:endParaRPr sz="1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운전자에게 경보</a:t>
            </a:r>
            <a:endParaRPr sz="1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24"/>
          <p:cNvSpPr txBox="1"/>
          <p:nvPr>
            <p:ph type="title"/>
          </p:nvPr>
        </p:nvSpPr>
        <p:spPr>
          <a:xfrm>
            <a:off x="645300" y="1833775"/>
            <a:ext cx="3063300" cy="69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감사합니다.</a:t>
            </a:r>
            <a:endParaRPr/>
          </a:p>
        </p:txBody>
      </p:sp>
      <p:sp>
        <p:nvSpPr>
          <p:cNvPr id="297" name="Google Shape;297;p24"/>
          <p:cNvSpPr txBox="1"/>
          <p:nvPr>
            <p:ph idx="1" type="body"/>
          </p:nvPr>
        </p:nvSpPr>
        <p:spPr>
          <a:xfrm>
            <a:off x="645300" y="2644025"/>
            <a:ext cx="3063300" cy="9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ko">
                <a:latin typeface="Arial"/>
                <a:ea typeface="Arial"/>
                <a:cs typeface="Arial"/>
                <a:sym typeface="Arial"/>
              </a:rPr>
              <a:t>20181619 백영민</a:t>
            </a:r>
            <a:endParaRPr/>
          </a:p>
        </p:txBody>
      </p:sp>
      <p:grpSp>
        <p:nvGrpSpPr>
          <p:cNvPr id="298" name="Google Shape;298;p24"/>
          <p:cNvGrpSpPr/>
          <p:nvPr/>
        </p:nvGrpSpPr>
        <p:grpSpPr>
          <a:xfrm>
            <a:off x="4066820" y="1553491"/>
            <a:ext cx="3159984" cy="2439109"/>
            <a:chOff x="3553042" y="1657806"/>
            <a:chExt cx="3461100" cy="2671532"/>
          </a:xfrm>
        </p:grpSpPr>
        <p:sp>
          <p:nvSpPr>
            <p:cNvPr id="299" name="Google Shape;299;p24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24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24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24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24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24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24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24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307" name="Google Shape;307;p24"/>
          <p:cNvPicPr preferRelativeResize="0"/>
          <p:nvPr/>
        </p:nvPicPr>
        <p:blipFill rotWithShape="1">
          <a:blip r:embed="rId3">
            <a:alphaModFix/>
          </a:blip>
          <a:srcRect b="26215" l="45356" r="19582" t="50734"/>
          <a:stretch/>
        </p:blipFill>
        <p:spPr>
          <a:xfrm>
            <a:off x="4115130" y="1605638"/>
            <a:ext cx="3063300" cy="1745700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24"/>
          <p:cNvSpPr/>
          <p:nvPr/>
        </p:nvSpPr>
        <p:spPr>
          <a:xfrm flipH="1">
            <a:off x="4114917" y="1606596"/>
            <a:ext cx="3063300" cy="17433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9" name="Google Shape;309;p24"/>
          <p:cNvGrpSpPr/>
          <p:nvPr/>
        </p:nvGrpSpPr>
        <p:grpSpPr>
          <a:xfrm>
            <a:off x="6762480" y="2546254"/>
            <a:ext cx="1024386" cy="1522884"/>
            <a:chOff x="6505573" y="2745170"/>
            <a:chExt cx="1122000" cy="1668000"/>
          </a:xfrm>
        </p:grpSpPr>
        <p:sp>
          <p:nvSpPr>
            <p:cNvPr id="310" name="Google Shape;310;p24"/>
            <p:cNvSpPr/>
            <p:nvPr/>
          </p:nvSpPr>
          <p:spPr>
            <a:xfrm>
              <a:off x="6517841" y="2745170"/>
              <a:ext cx="1109700" cy="16680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24"/>
            <p:cNvSpPr/>
            <p:nvPr/>
          </p:nvSpPr>
          <p:spPr>
            <a:xfrm rot="-5400000">
              <a:off x="6238873" y="3024453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24"/>
            <p:cNvSpPr/>
            <p:nvPr/>
          </p:nvSpPr>
          <p:spPr>
            <a:xfrm rot="-5400000">
              <a:off x="6238873" y="3012061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24"/>
            <p:cNvSpPr/>
            <p:nvPr/>
          </p:nvSpPr>
          <p:spPr>
            <a:xfrm>
              <a:off x="6954127" y="4329594"/>
              <a:ext cx="224700" cy="315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314" name="Google Shape;314;p24"/>
          <p:cNvPicPr preferRelativeResize="0"/>
          <p:nvPr/>
        </p:nvPicPr>
        <p:blipFill rotWithShape="1">
          <a:blip r:embed="rId3">
            <a:alphaModFix/>
          </a:blip>
          <a:srcRect b="16020" l="53168" r="26238" t="53058"/>
          <a:stretch/>
        </p:blipFill>
        <p:spPr>
          <a:xfrm>
            <a:off x="6762097" y="2613771"/>
            <a:ext cx="1024200" cy="1333200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24"/>
          <p:cNvSpPr/>
          <p:nvPr/>
        </p:nvSpPr>
        <p:spPr>
          <a:xfrm flipH="1">
            <a:off x="6762011" y="2613990"/>
            <a:ext cx="1024200" cy="13332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6" name="Google Shape;316;p24"/>
          <p:cNvGrpSpPr/>
          <p:nvPr/>
        </p:nvGrpSpPr>
        <p:grpSpPr>
          <a:xfrm>
            <a:off x="6405845" y="3121897"/>
            <a:ext cx="520684" cy="1036470"/>
            <a:chOff x="9543736" y="4486132"/>
            <a:chExt cx="570300" cy="1135235"/>
          </a:xfrm>
        </p:grpSpPr>
        <p:sp>
          <p:nvSpPr>
            <p:cNvPr id="317" name="Google Shape;317;p24"/>
            <p:cNvSpPr/>
            <p:nvPr/>
          </p:nvSpPr>
          <p:spPr>
            <a:xfrm>
              <a:off x="9543736" y="4487212"/>
              <a:ext cx="570300" cy="11328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24"/>
            <p:cNvSpPr/>
            <p:nvPr/>
          </p:nvSpPr>
          <p:spPr>
            <a:xfrm rot="-5400000">
              <a:off x="9265568" y="4772968"/>
              <a:ext cx="1126800" cy="570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24"/>
            <p:cNvSpPr/>
            <p:nvPr/>
          </p:nvSpPr>
          <p:spPr>
            <a:xfrm rot="-5400000">
              <a:off x="9265568" y="4764532"/>
              <a:ext cx="1126800" cy="5700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24"/>
            <p:cNvSpPr/>
            <p:nvPr/>
          </p:nvSpPr>
          <p:spPr>
            <a:xfrm>
              <a:off x="9736876" y="5519757"/>
              <a:ext cx="186300" cy="303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321" name="Google Shape;321;p24"/>
          <p:cNvPicPr preferRelativeResize="0"/>
          <p:nvPr/>
        </p:nvPicPr>
        <p:blipFill rotWithShape="1">
          <a:blip r:embed="rId3">
            <a:alphaModFix/>
          </a:blip>
          <a:srcRect b="36733" l="41330" r="47980" t="42211"/>
          <a:stretch/>
        </p:blipFill>
        <p:spPr>
          <a:xfrm>
            <a:off x="6405412" y="3121559"/>
            <a:ext cx="520500" cy="888900"/>
          </a:xfrm>
          <a:prstGeom prst="round2SameRect">
            <a:avLst>
              <a:gd fmla="val 4129" name="adj1"/>
              <a:gd fmla="val 0" name="adj2"/>
            </a:avLst>
          </a:prstGeom>
          <a:noFill/>
          <a:ln>
            <a:noFill/>
          </a:ln>
        </p:spPr>
      </p:pic>
      <p:sp>
        <p:nvSpPr>
          <p:cNvPr id="322" name="Google Shape;322;p24"/>
          <p:cNvSpPr/>
          <p:nvPr/>
        </p:nvSpPr>
        <p:spPr>
          <a:xfrm flipH="1">
            <a:off x="6405284" y="3142709"/>
            <a:ext cx="520500" cy="8679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3" name="Google Shape;323;p24"/>
          <p:cNvGrpSpPr/>
          <p:nvPr/>
        </p:nvGrpSpPr>
        <p:grpSpPr>
          <a:xfrm>
            <a:off x="7564804" y="3443361"/>
            <a:ext cx="455496" cy="692277"/>
            <a:chOff x="7384375" y="3728000"/>
            <a:chExt cx="498900" cy="758244"/>
          </a:xfrm>
        </p:grpSpPr>
        <p:sp>
          <p:nvSpPr>
            <p:cNvPr id="324" name="Google Shape;324;p24"/>
            <p:cNvSpPr/>
            <p:nvPr/>
          </p:nvSpPr>
          <p:spPr>
            <a:xfrm rot="10800000">
              <a:off x="7475552" y="4233644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24"/>
            <p:cNvSpPr/>
            <p:nvPr/>
          </p:nvSpPr>
          <p:spPr>
            <a:xfrm rot="5400000">
              <a:off x="7506587" y="4276887"/>
              <a:ext cx="140700" cy="201900"/>
            </a:xfrm>
            <a:prstGeom prst="triangle">
              <a:avLst>
                <a:gd fmla="val 27359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24"/>
            <p:cNvSpPr/>
            <p:nvPr/>
          </p:nvSpPr>
          <p:spPr>
            <a:xfrm>
              <a:off x="7475548" y="3728000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24"/>
            <p:cNvSpPr/>
            <p:nvPr/>
          </p:nvSpPr>
          <p:spPr>
            <a:xfrm>
              <a:off x="7384375" y="3860325"/>
              <a:ext cx="498900" cy="498900"/>
            </a:xfrm>
            <a:prstGeom prst="ellipse">
              <a:avLst/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8" name="Google Shape;328;p24"/>
          <p:cNvGrpSpPr/>
          <p:nvPr/>
        </p:nvGrpSpPr>
        <p:grpSpPr>
          <a:xfrm>
            <a:off x="7564836" y="3561758"/>
            <a:ext cx="478081" cy="462776"/>
            <a:chOff x="7384385" y="3857442"/>
            <a:chExt cx="523637" cy="506874"/>
          </a:xfrm>
        </p:grpSpPr>
        <p:sp>
          <p:nvSpPr>
            <p:cNvPr id="329" name="Google Shape;329;p24"/>
            <p:cNvSpPr/>
            <p:nvPr/>
          </p:nvSpPr>
          <p:spPr>
            <a:xfrm>
              <a:off x="7384385" y="3865416"/>
              <a:ext cx="498900" cy="498900"/>
            </a:xfrm>
            <a:prstGeom prst="ellipse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30" name="Google Shape;330;p24"/>
            <p:cNvGrpSpPr/>
            <p:nvPr/>
          </p:nvGrpSpPr>
          <p:grpSpPr>
            <a:xfrm>
              <a:off x="7384385" y="3857442"/>
              <a:ext cx="523637" cy="498900"/>
              <a:chOff x="7384385" y="3857442"/>
              <a:chExt cx="523637" cy="498900"/>
            </a:xfrm>
          </p:grpSpPr>
          <p:sp>
            <p:nvSpPr>
              <p:cNvPr id="331" name="Google Shape;331;p24"/>
              <p:cNvSpPr/>
              <p:nvPr/>
            </p:nvSpPr>
            <p:spPr>
              <a:xfrm>
                <a:off x="7384385" y="3857442"/>
                <a:ext cx="498900" cy="498900"/>
              </a:xfrm>
              <a:prstGeom prst="ellipse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2" name="Google Shape;332;p24"/>
              <p:cNvSpPr/>
              <p:nvPr/>
            </p:nvSpPr>
            <p:spPr>
              <a:xfrm>
                <a:off x="7856422" y="4081138"/>
                <a:ext cx="51600" cy="51600"/>
              </a:xfrm>
              <a:prstGeom prst="flowChartDelay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descr="offset_comp_342327_edited.jpg" id="333" name="Google Shape;333;p24"/>
          <p:cNvPicPr preferRelativeResize="0"/>
          <p:nvPr/>
        </p:nvPicPr>
        <p:blipFill rotWithShape="1">
          <a:blip r:embed="rId3">
            <a:alphaModFix/>
          </a:blip>
          <a:srcRect b="36557" l="48584" r="37425" t="47335"/>
          <a:stretch/>
        </p:blipFill>
        <p:spPr>
          <a:xfrm>
            <a:off x="7591905" y="3590541"/>
            <a:ext cx="400500" cy="3993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334" name="Google Shape;334;p24"/>
          <p:cNvGrpSpPr/>
          <p:nvPr/>
        </p:nvGrpSpPr>
        <p:grpSpPr>
          <a:xfrm>
            <a:off x="8110843" y="3443361"/>
            <a:ext cx="435785" cy="692277"/>
            <a:chOff x="7982421" y="3727763"/>
            <a:chExt cx="477311" cy="758244"/>
          </a:xfrm>
        </p:grpSpPr>
        <p:sp>
          <p:nvSpPr>
            <p:cNvPr id="335" name="Google Shape;335;p24"/>
            <p:cNvSpPr/>
            <p:nvPr/>
          </p:nvSpPr>
          <p:spPr>
            <a:xfrm>
              <a:off x="8054507" y="3728825"/>
              <a:ext cx="316500" cy="756600"/>
            </a:xfrm>
            <a:prstGeom prst="roundRect">
              <a:avLst>
                <a:gd fmla="val 15418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24"/>
            <p:cNvSpPr/>
            <p:nvPr/>
          </p:nvSpPr>
          <p:spPr>
            <a:xfrm rot="10800000">
              <a:off x="8054264" y="4233407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24"/>
            <p:cNvSpPr/>
            <p:nvPr/>
          </p:nvSpPr>
          <p:spPr>
            <a:xfrm rot="5400000">
              <a:off x="8085300" y="4276650"/>
              <a:ext cx="140700" cy="201900"/>
            </a:xfrm>
            <a:prstGeom prst="triangle">
              <a:avLst>
                <a:gd fmla="val 27359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24"/>
            <p:cNvSpPr/>
            <p:nvPr/>
          </p:nvSpPr>
          <p:spPr>
            <a:xfrm>
              <a:off x="8054261" y="3727763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24"/>
            <p:cNvSpPr/>
            <p:nvPr/>
          </p:nvSpPr>
          <p:spPr>
            <a:xfrm>
              <a:off x="7991115" y="3866003"/>
              <a:ext cx="434400" cy="486900"/>
            </a:xfrm>
            <a:prstGeom prst="roundRect">
              <a:avLst>
                <a:gd fmla="val 12273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24"/>
            <p:cNvSpPr/>
            <p:nvPr/>
          </p:nvSpPr>
          <p:spPr>
            <a:xfrm>
              <a:off x="7982425" y="3884047"/>
              <a:ext cx="451800" cy="499800"/>
            </a:xfrm>
            <a:prstGeom prst="roundRect">
              <a:avLst>
                <a:gd fmla="val 10240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24"/>
            <p:cNvSpPr/>
            <p:nvPr/>
          </p:nvSpPr>
          <p:spPr>
            <a:xfrm>
              <a:off x="8408132" y="4081081"/>
              <a:ext cx="51600" cy="51600"/>
            </a:xfrm>
            <a:prstGeom prst="flowChartDelay">
              <a:avLst/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24"/>
            <p:cNvSpPr/>
            <p:nvPr/>
          </p:nvSpPr>
          <p:spPr>
            <a:xfrm>
              <a:off x="7982421" y="3863888"/>
              <a:ext cx="451800" cy="513900"/>
            </a:xfrm>
            <a:prstGeom prst="roundRect">
              <a:avLst>
                <a:gd fmla="val 1024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343" name="Google Shape;343;p24"/>
          <p:cNvPicPr preferRelativeResize="0"/>
          <p:nvPr/>
        </p:nvPicPr>
        <p:blipFill rotWithShape="1">
          <a:blip r:embed="rId3">
            <a:alphaModFix/>
          </a:blip>
          <a:srcRect b="27092" l="49668" r="37351" t="55915"/>
          <a:stretch/>
        </p:blipFill>
        <p:spPr>
          <a:xfrm>
            <a:off x="8127235" y="3586562"/>
            <a:ext cx="379200" cy="429900"/>
          </a:xfrm>
          <a:prstGeom prst="roundRect">
            <a:avLst>
              <a:gd fmla="val 7794" name="adj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